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D77EC44-F785-4A94-8006-769FA0F71B8F}">
  <a:tblStyle styleId="{6D77EC44-F785-4A94-8006-769FA0F71B8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1B225E48-7822-4B4F-A9DA-98157669725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09.jp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Relationship Id="rId4" Type="http://schemas.openxmlformats.org/officeDocument/2006/relationships/image" Target="../media/image09.jp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15.jp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9.jpg"/><Relationship Id="rId6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oII2LYWT7xOaLdu1g6wlE0FXmO-7deiEFZq-HxZmIZw/edit#gid=65190704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&amp; 메달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(Achivement &amp; Medal)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Ricky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UI – String 참고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272706" y="516045"/>
            <a:ext cx="324727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6" name="Shape 216"/>
          <p:cNvSpPr txBox="1"/>
          <p:nvPr/>
        </p:nvSpPr>
        <p:spPr>
          <a:xfrm>
            <a:off x="7294445" y="636858"/>
            <a:ext cx="4897554" cy="748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업적/메달의 String 은 String_Achivement 를 참조합니다.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682418"/>
            <a:ext cx="3243049" cy="569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4024635" y="657608"/>
            <a:ext cx="98193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 번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024633" y="110027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0번 ( 업적 ), 1번 ( 메달 )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024632" y="2214800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cxnSp>
        <p:nvCxnSpPr>
          <p:cNvPr id="221" name="Shape 221"/>
          <p:cNvCxnSpPr>
            <a:stCxn id="218" idx="1"/>
          </p:cNvCxnSpPr>
          <p:nvPr/>
        </p:nvCxnSpPr>
        <p:spPr>
          <a:xfrm flipH="1">
            <a:off x="2494035" y="847538"/>
            <a:ext cx="153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2" name="Shape 222"/>
          <p:cNvCxnSpPr>
            <a:stCxn id="219" idx="1"/>
          </p:cNvCxnSpPr>
          <p:nvPr/>
        </p:nvCxnSpPr>
        <p:spPr>
          <a:xfrm rot="10800000">
            <a:off x="3320533" y="1220308"/>
            <a:ext cx="704100" cy="6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3" name="Shape 223"/>
          <p:cNvCxnSpPr>
            <a:stCxn id="220" idx="1"/>
          </p:cNvCxnSpPr>
          <p:nvPr/>
        </p:nvCxnSpPr>
        <p:spPr>
          <a:xfrm flipH="1">
            <a:off x="3214032" y="2404730"/>
            <a:ext cx="810600" cy="2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305" y="3817607"/>
            <a:ext cx="3243049" cy="255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114225" y="5293466"/>
            <a:ext cx="5077775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99번 ( {0} 업적완료 ), 89번 ~ 98번 ( 효과 ) 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7110354" y="3909571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cxnSp>
        <p:nvCxnSpPr>
          <p:cNvPr id="227" name="Shape 227"/>
          <p:cNvCxnSpPr>
            <a:stCxn id="226" idx="1"/>
          </p:cNvCxnSpPr>
          <p:nvPr/>
        </p:nvCxnSpPr>
        <p:spPr>
          <a:xfrm flipH="1">
            <a:off x="5595054" y="4099501"/>
            <a:ext cx="1515300" cy="3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8" name="Shape 228"/>
          <p:cNvCxnSpPr>
            <a:stCxn id="225" idx="1"/>
          </p:cNvCxnSpPr>
          <p:nvPr/>
        </p:nvCxnSpPr>
        <p:spPr>
          <a:xfrm flipH="1">
            <a:off x="6065725" y="5483396"/>
            <a:ext cx="1048500" cy="3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29" name="Shape 229"/>
          <p:cNvSpPr txBox="1"/>
          <p:nvPr/>
        </p:nvSpPr>
        <p:spPr>
          <a:xfrm>
            <a:off x="7114225" y="5863255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128번</a:t>
            </a:r>
          </a:p>
        </p:txBody>
      </p:sp>
      <p:cxnSp>
        <p:nvCxnSpPr>
          <p:cNvPr id="230" name="Shape 230"/>
          <p:cNvCxnSpPr>
            <a:stCxn id="229" idx="1"/>
          </p:cNvCxnSpPr>
          <p:nvPr/>
        </p:nvCxnSpPr>
        <p:spPr>
          <a:xfrm flipH="1">
            <a:off x="5595025" y="6053185"/>
            <a:ext cx="1519200" cy="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Shape 235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236" name="Shape 236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Shape 2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248" name="Shape 24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258" name="Shape 25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67" name="Shape 267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268" name="Shape 26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278" name="Shape 27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- 설명</a:t>
            </a:r>
          </a:p>
        </p:txBody>
      </p:sp>
      <p:cxnSp>
        <p:nvCxnSpPr>
          <p:cNvPr id="289" name="Shape 289"/>
          <p:cNvCxnSpPr/>
          <p:nvPr/>
        </p:nvCxnSpPr>
        <p:spPr>
          <a:xfrm>
            <a:off x="272706" y="516045"/>
            <a:ext cx="197584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0" name="Shape 290"/>
          <p:cNvCxnSpPr/>
          <p:nvPr/>
        </p:nvCxnSpPr>
        <p:spPr>
          <a:xfrm rot="10800000">
            <a:off x="3411043" y="1301157"/>
            <a:ext cx="654554" cy="294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4065598" y="1149269"/>
            <a:ext cx="457598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업적, 메달 UI에 진입할 수 있는 버튼입니다.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보고 있는 UI 의 버튼을 표시해줍니다.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065598" y="2084963"/>
            <a:ext cx="457598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카테고리입니다.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카테고리는 단계별 퀘스트로 이루어져 있습니다.</a:t>
            </a:r>
          </a:p>
        </p:txBody>
      </p:sp>
      <p:sp>
        <p:nvSpPr>
          <p:cNvPr id="293" name="Shape 293"/>
          <p:cNvSpPr/>
          <p:nvPr/>
        </p:nvSpPr>
        <p:spPr>
          <a:xfrm>
            <a:off x="372709" y="1736548"/>
            <a:ext cx="3082742" cy="100602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Shape 294"/>
          <p:cNvCxnSpPr>
            <a:stCxn id="292" idx="1"/>
            <a:endCxn id="293" idx="3"/>
          </p:cNvCxnSpPr>
          <p:nvPr/>
        </p:nvCxnSpPr>
        <p:spPr>
          <a:xfrm rot="10800000">
            <a:off x="3455398" y="2239493"/>
            <a:ext cx="6102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5" name="Shape 295"/>
          <p:cNvSpPr txBox="1"/>
          <p:nvPr/>
        </p:nvSpPr>
        <p:spPr>
          <a:xfrm>
            <a:off x="4065596" y="5510351"/>
            <a:ext cx="7349329" cy="64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보상받기 버튼을 누르면, 보상품을 획득하게 되고 다음 단계의 퀘스트로 자동으로 진행됩니다.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조건을 만족한 경우에만 표시됩니다.</a:t>
            </a:r>
          </a:p>
        </p:txBody>
      </p:sp>
      <p:cxnSp>
        <p:nvCxnSpPr>
          <p:cNvPr id="296" name="Shape 296"/>
          <p:cNvCxnSpPr>
            <a:stCxn id="295" idx="1"/>
            <a:endCxn id="281" idx="3"/>
          </p:cNvCxnSpPr>
          <p:nvPr/>
        </p:nvCxnSpPr>
        <p:spPr>
          <a:xfrm rot="10800000">
            <a:off x="3320696" y="5665148"/>
            <a:ext cx="744900" cy="16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7" name="Shape 297"/>
          <p:cNvSpPr txBox="1"/>
          <p:nvPr/>
        </p:nvSpPr>
        <p:spPr>
          <a:xfrm>
            <a:off x="4065596" y="3412710"/>
            <a:ext cx="7711071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보상보기 버튼을 누르면, 해당 퀘스트를 완료하여 획득할 수 있는 보상에 대한 알림 팝업을 호출합니다.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달성 조건을 충족한 경우, 보상 받기 버튼으로 변경됩니다.</a:t>
            </a:r>
          </a:p>
        </p:txBody>
      </p:sp>
      <p:cxnSp>
        <p:nvCxnSpPr>
          <p:cNvPr id="298" name="Shape 298"/>
          <p:cNvCxnSpPr>
            <a:stCxn id="297" idx="1"/>
          </p:cNvCxnSpPr>
          <p:nvPr/>
        </p:nvCxnSpPr>
        <p:spPr>
          <a:xfrm rot="10800000">
            <a:off x="3311696" y="3567540"/>
            <a:ext cx="75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4065596" y="4298942"/>
            <a:ext cx="7711071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퀘스트의 목표와 진행도입니다.</a:t>
            </a:r>
          </a:p>
        </p:txBody>
      </p:sp>
      <p:sp>
        <p:nvSpPr>
          <p:cNvPr id="300" name="Shape 300"/>
          <p:cNvSpPr/>
          <p:nvPr/>
        </p:nvSpPr>
        <p:spPr>
          <a:xfrm>
            <a:off x="465400" y="4090389"/>
            <a:ext cx="2142554" cy="7135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Shape 301"/>
          <p:cNvCxnSpPr>
            <a:stCxn id="299" idx="1"/>
            <a:endCxn id="300" idx="3"/>
          </p:cNvCxnSpPr>
          <p:nvPr/>
        </p:nvCxnSpPr>
        <p:spPr>
          <a:xfrm rot="10800000">
            <a:off x="2607896" y="4447172"/>
            <a:ext cx="14577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Shape 306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307" name="Shape 307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4" name="Shape 3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Shape 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Shape 316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sp>
        <p:nvSpPr>
          <p:cNvPr id="318" name="Shape 31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</a:t>
            </a:r>
          </a:p>
        </p:txBody>
      </p:sp>
      <p:cxnSp>
        <p:nvCxnSpPr>
          <p:cNvPr id="319" name="Shape 319"/>
          <p:cNvCxnSpPr/>
          <p:nvPr/>
        </p:nvCxnSpPr>
        <p:spPr>
          <a:xfrm>
            <a:off x="272706" y="516045"/>
            <a:ext cx="161041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0" name="Shape 320"/>
          <p:cNvSpPr/>
          <p:nvPr/>
        </p:nvSpPr>
        <p:spPr>
          <a:xfrm>
            <a:off x="3955598" y="510581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달성 시, 받기 버튼으로 변화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(이펙트 필요)</a:t>
            </a:r>
          </a:p>
        </p:txBody>
      </p:sp>
      <p:sp>
        <p:nvSpPr>
          <p:cNvPr id="321" name="Shape 321"/>
          <p:cNvSpPr/>
          <p:nvPr/>
        </p:nvSpPr>
        <p:spPr>
          <a:xfrm>
            <a:off x="3955598" y="583171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메뉴 도움말</a:t>
            </a:r>
          </a:p>
        </p:txBody>
      </p:sp>
      <p:sp>
        <p:nvSpPr>
          <p:cNvPr id="322" name="Shape 322"/>
          <p:cNvSpPr/>
          <p:nvPr/>
        </p:nvSpPr>
        <p:spPr>
          <a:xfrm>
            <a:off x="6205494" y="5099253"/>
            <a:ext cx="1856311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달성 시, 게이지 색상 변화</a:t>
            </a:r>
          </a:p>
        </p:txBody>
      </p:sp>
      <p:cxnSp>
        <p:nvCxnSpPr>
          <p:cNvPr id="323" name="Shape 323"/>
          <p:cNvCxnSpPr>
            <a:stCxn id="321" idx="1"/>
          </p:cNvCxnSpPr>
          <p:nvPr/>
        </p:nvCxnSpPr>
        <p:spPr>
          <a:xfrm flipH="1">
            <a:off x="3435398" y="6114674"/>
            <a:ext cx="520200" cy="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324" name="Shape 324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325" name="Shape 325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332" name="Shape 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335" name="Shape 335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342" name="Shape 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344" name="Shape 344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345" name="Shape 345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354" name="Shape 354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355" name="Shape 355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363" name="Shape 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cxnSp>
        <p:nvCxnSpPr>
          <p:cNvPr id="365" name="Shape 365"/>
          <p:cNvCxnSpPr>
            <a:stCxn id="320" idx="1"/>
          </p:cNvCxnSpPr>
          <p:nvPr/>
        </p:nvCxnSpPr>
        <p:spPr>
          <a:xfrm flipH="1">
            <a:off x="3320498" y="5388774"/>
            <a:ext cx="635100" cy="27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도움말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272706" y="516045"/>
            <a:ext cx="1890762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72" name="Shape 372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373" name="Shape 373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  적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Shape 3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Shape 3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Shape 382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메달을 획득할 수 </a:t>
              </a:r>
              <a:b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있습니다!</a:t>
              </a:r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456416" y="1789008"/>
            <a:ext cx="2934483" cy="881808"/>
            <a:chOff x="456416" y="1789008"/>
            <a:chExt cx="2934483" cy="881808"/>
          </a:xfrm>
        </p:grpSpPr>
        <p:grpSp>
          <p:nvGrpSpPr>
            <p:cNvPr id="385" name="Shape 385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386" name="Shape 386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2720974" y="1106941"/>
                <a:ext cx="206543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5Lv로 업그레이드 하세요.</a:t>
                </a: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</a:t>
                </a: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Shape 393"/>
              <p:cNvSpPr txBox="1"/>
              <p:nvPr/>
            </p:nvSpPr>
            <p:spPr>
              <a:xfrm>
                <a:off x="3505755" y="1361601"/>
                <a:ext cx="39236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3/5</a:t>
                </a:r>
              </a:p>
            </p:txBody>
          </p:sp>
        </p:grpSp>
        <p:pic>
          <p:nvPicPr>
            <p:cNvPr id="394" name="Shape 3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456416" y="2817284"/>
            <a:ext cx="2934483" cy="881808"/>
            <a:chOff x="456416" y="1789008"/>
            <a:chExt cx="2934483" cy="881808"/>
          </a:xfrm>
        </p:grpSpPr>
        <p:grpSp>
          <p:nvGrpSpPr>
            <p:cNvPr id="397" name="Shape 397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398" name="Shape 398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Shape 399"/>
              <p:cNvSpPr txBox="1"/>
              <p:nvPr/>
            </p:nvSpPr>
            <p:spPr>
              <a:xfrm>
                <a:off x="2720974" y="1106941"/>
                <a:ext cx="213543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10Lv로 업그레이드 하세요.</a:t>
                </a: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Shape 405"/>
              <p:cNvSpPr txBox="1"/>
              <p:nvPr/>
            </p:nvSpPr>
            <p:spPr>
              <a:xfrm>
                <a:off x="3505755" y="1361601"/>
                <a:ext cx="46236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3/10</a:t>
                </a:r>
              </a:p>
            </p:txBody>
          </p:sp>
        </p:grpSp>
        <p:pic>
          <p:nvPicPr>
            <p:cNvPr id="406" name="Shape 4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Shape 407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456416" y="3881089"/>
            <a:ext cx="2934483" cy="881808"/>
            <a:chOff x="456416" y="1789008"/>
            <a:chExt cx="2934483" cy="881808"/>
          </a:xfrm>
        </p:grpSpPr>
        <p:grpSp>
          <p:nvGrpSpPr>
            <p:cNvPr id="409" name="Shape 409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10" name="Shape 410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2720974" y="1106941"/>
                <a:ext cx="213543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15Lv로 업그레이드 하세요.</a:t>
                </a: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Shape 417"/>
              <p:cNvSpPr txBox="1"/>
              <p:nvPr/>
            </p:nvSpPr>
            <p:spPr>
              <a:xfrm>
                <a:off x="3505755" y="1361601"/>
                <a:ext cx="46236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3/15</a:t>
                </a:r>
              </a:p>
            </p:txBody>
          </p:sp>
        </p:grpSp>
        <p:pic>
          <p:nvPicPr>
            <p:cNvPr id="418" name="Shape 4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Shape 419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465400" y="4914926"/>
            <a:ext cx="2934483" cy="881808"/>
            <a:chOff x="456416" y="1789008"/>
            <a:chExt cx="2934483" cy="881808"/>
          </a:xfrm>
        </p:grpSpPr>
        <p:grpSp>
          <p:nvGrpSpPr>
            <p:cNvPr id="421" name="Shape 421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22" name="Shape 422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Shape 423"/>
              <p:cNvSpPr txBox="1"/>
              <p:nvPr/>
            </p:nvSpPr>
            <p:spPr>
              <a:xfrm>
                <a:off x="3084933" y="1106941"/>
                <a:ext cx="128489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영주 레벨을 5 달성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548135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받기</a:t>
                </a: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성장 I</a:t>
                </a: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2641539" y="1411326"/>
                <a:ext cx="2089181" cy="144021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Shape 429"/>
              <p:cNvSpPr txBox="1"/>
              <p:nvPr/>
            </p:nvSpPr>
            <p:spPr>
              <a:xfrm>
                <a:off x="3505755" y="1361601"/>
                <a:ext cx="39236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5/5</a:t>
                </a:r>
              </a:p>
            </p:txBody>
          </p:sp>
        </p:grpSp>
        <p:pic>
          <p:nvPicPr>
            <p:cNvPr id="430" name="Shape 4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Shape 431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sp>
        <p:nvSpPr>
          <p:cNvPr id="432" name="Shape 432"/>
          <p:cNvSpPr/>
          <p:nvPr/>
        </p:nvSpPr>
        <p:spPr>
          <a:xfrm>
            <a:off x="272706" y="676110"/>
            <a:ext cx="3247277" cy="5738263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372290" y="1909810"/>
            <a:ext cx="3047873" cy="1856158"/>
            <a:chOff x="372290" y="2386060"/>
            <a:chExt cx="3047873" cy="1856158"/>
          </a:xfrm>
        </p:grpSpPr>
        <p:sp>
          <p:nvSpPr>
            <p:cNvPr id="434" name="Shape 434"/>
            <p:cNvSpPr/>
            <p:nvPr/>
          </p:nvSpPr>
          <p:spPr>
            <a:xfrm>
              <a:off x="372290" y="2386060"/>
              <a:ext cx="3047873" cy="185615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549455" y="2405389"/>
              <a:ext cx="6687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  적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465400" y="2763613"/>
              <a:ext cx="2846194" cy="1384811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49074" y="2821375"/>
              <a:ext cx="289747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이곳은 영주님의 위대한 기록을 확인할 수 있는 곳입니다. 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영주님의 사소한 행동으로 인해 완성된 기록은 커다란 보상이 되어 돌아올 것입니다.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때로는 다른 영주들이 갖지 못한 보상을 줄 때도 있습니다. 영주님, 조금 더 노력하셔서 강대한 힘을 취해보세요! 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/>
        </p:nvSpPr>
        <p:spPr>
          <a:xfrm>
            <a:off x="178918" y="229106"/>
            <a:ext cx="18870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(보상 보기 popup)</a:t>
            </a:r>
          </a:p>
        </p:txBody>
      </p:sp>
      <p:pic>
        <p:nvPicPr>
          <p:cNvPr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Shape 44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446" name="Shape 44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453" name="Shape 4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Shape 45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455" name="Shape 45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Shape 45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461" name="Shape 461"/>
          <p:cNvGrpSpPr/>
          <p:nvPr/>
        </p:nvGrpSpPr>
        <p:grpSpPr>
          <a:xfrm>
            <a:off x="2515978" y="1338049"/>
            <a:ext cx="3203703" cy="881808"/>
            <a:chOff x="2515978" y="790474"/>
            <a:chExt cx="3203703" cy="881808"/>
          </a:xfrm>
        </p:grpSpPr>
        <p:sp>
          <p:nvSpPr>
            <p:cNvPr id="462" name="Shape 462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 txBox="1"/>
            <p:nvPr/>
          </p:nvSpPr>
          <p:spPr>
            <a:xfrm>
              <a:off x="2720974" y="1106941"/>
              <a:ext cx="19559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농지를 25Lv로 업그레이드 하세요.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C55A11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보기</a:t>
              </a:r>
            </a:p>
          </p:txBody>
        </p:sp>
        <p:pic>
          <p:nvPicPr>
            <p:cNvPr id="466" name="Shape 466"/>
            <p:cNvPicPr preferRelativeResize="0"/>
            <p:nvPr/>
          </p:nvPicPr>
          <p:blipFill rotWithShape="1">
            <a:blip r:embed="rId5">
              <a:alphaModFix/>
            </a:blip>
            <a:srcRect b="72730" l="26372" r="46580" t="5528"/>
            <a:stretch/>
          </p:blipFill>
          <p:spPr>
            <a:xfrm>
              <a:off x="5072964" y="970790"/>
              <a:ext cx="438662" cy="456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Shape 467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지속 발전 I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469" name="Shape 469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 txBox="1"/>
            <p:nvPr/>
          </p:nvSpPr>
          <p:spPr>
            <a:xfrm>
              <a:off x="3505755" y="1361601"/>
              <a:ext cx="487634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2515978" y="2437602"/>
            <a:ext cx="3203703" cy="881808"/>
            <a:chOff x="2515978" y="2251114"/>
            <a:chExt cx="3203703" cy="881808"/>
          </a:xfrm>
        </p:grpSpPr>
        <p:grpSp>
          <p:nvGrpSpPr>
            <p:cNvPr id="472" name="Shape 472"/>
            <p:cNvGrpSpPr/>
            <p:nvPr/>
          </p:nvGrpSpPr>
          <p:grpSpPr>
            <a:xfrm>
              <a:off x="2515978" y="2251114"/>
              <a:ext cx="3203703" cy="881808"/>
              <a:chOff x="2515978" y="790474"/>
              <a:chExt cx="3203703" cy="881808"/>
            </a:xfrm>
          </p:grpSpPr>
          <p:sp>
            <p:nvSpPr>
              <p:cNvPr id="473" name="Shape 473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2641540" y="1411326"/>
                <a:ext cx="1316979" cy="14571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Shape 480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481" name="Shape 4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9044" y="2483596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Shape 482"/>
            <p:cNvSpPr txBox="1"/>
            <p:nvPr/>
          </p:nvSpPr>
          <p:spPr>
            <a:xfrm>
              <a:off x="5265405" y="2680143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2515978" y="3537155"/>
            <a:ext cx="3203703" cy="881808"/>
            <a:chOff x="2515978" y="3324963"/>
            <a:chExt cx="3203703" cy="881808"/>
          </a:xfrm>
        </p:grpSpPr>
        <p:grpSp>
          <p:nvGrpSpPr>
            <p:cNvPr id="484" name="Shape 484"/>
            <p:cNvGrpSpPr/>
            <p:nvPr/>
          </p:nvGrpSpPr>
          <p:grpSpPr>
            <a:xfrm>
              <a:off x="2515978" y="3324963"/>
              <a:ext cx="3203703" cy="881808"/>
              <a:chOff x="2515978" y="790474"/>
              <a:chExt cx="3203703" cy="881808"/>
            </a:xfrm>
          </p:grpSpPr>
          <p:sp>
            <p:nvSpPr>
              <p:cNvPr id="485" name="Shape 485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Shape 486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00B050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받기</a:t>
                </a: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2644346" y="1402208"/>
                <a:ext cx="2075935" cy="1482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25/25</a:t>
                </a:r>
              </a:p>
            </p:txBody>
          </p:sp>
        </p:grpSp>
        <p:pic>
          <p:nvPicPr>
            <p:cNvPr id="493" name="Shape 4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9555" y="355779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Shape 494"/>
            <p:cNvSpPr txBox="1"/>
            <p:nvPr/>
          </p:nvSpPr>
          <p:spPr>
            <a:xfrm>
              <a:off x="5255917" y="3764050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x200</a:t>
              </a:r>
            </a:p>
          </p:txBody>
        </p:sp>
      </p:grpSp>
      <p:grpSp>
        <p:nvGrpSpPr>
          <p:cNvPr id="495" name="Shape 495"/>
          <p:cNvGrpSpPr/>
          <p:nvPr/>
        </p:nvGrpSpPr>
        <p:grpSpPr>
          <a:xfrm>
            <a:off x="2515978" y="4636707"/>
            <a:ext cx="3203703" cy="881808"/>
            <a:chOff x="2515978" y="4398811"/>
            <a:chExt cx="3203703" cy="881808"/>
          </a:xfrm>
        </p:grpSpPr>
        <p:grpSp>
          <p:nvGrpSpPr>
            <p:cNvPr id="496" name="Shape 496"/>
            <p:cNvGrpSpPr/>
            <p:nvPr/>
          </p:nvGrpSpPr>
          <p:grpSpPr>
            <a:xfrm>
              <a:off x="2515978" y="4398811"/>
              <a:ext cx="3203703" cy="881808"/>
              <a:chOff x="2515978" y="790474"/>
              <a:chExt cx="3203703" cy="881808"/>
            </a:xfrm>
          </p:grpSpPr>
          <p:sp>
            <p:nvSpPr>
              <p:cNvPr id="497" name="Shape 497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Shape 498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IV</a:t>
                </a: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641540" y="1411326"/>
                <a:ext cx="1316979" cy="140852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Shape 504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05" name="Shape 5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463688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Shape 506"/>
            <p:cNvSpPr txBox="1"/>
            <p:nvPr/>
          </p:nvSpPr>
          <p:spPr>
            <a:xfrm>
              <a:off x="5254626" y="4841251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x300</a:t>
              </a:r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2515978" y="5736258"/>
            <a:ext cx="3203703" cy="881808"/>
            <a:chOff x="2515978" y="5472661"/>
            <a:chExt cx="3203703" cy="881808"/>
          </a:xfrm>
        </p:grpSpPr>
        <p:grpSp>
          <p:nvGrpSpPr>
            <p:cNvPr id="508" name="Shape 508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509" name="Shape 509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Shape 510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Shape 516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17" name="Shape 5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Shape 518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519" name="Shape 519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523" name="Shape 523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2578758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525" name="Shape 525"/>
          <p:cNvSpPr/>
          <p:nvPr/>
        </p:nvSpPr>
        <p:spPr>
          <a:xfrm>
            <a:off x="4253398" y="712870"/>
            <a:ext cx="1442540" cy="315544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sp>
        <p:nvSpPr>
          <p:cNvPr id="526" name="Shape 526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5398478" y="1738738"/>
            <a:ext cx="3145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528" name="Shape 528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Shape 531"/>
          <p:cNvGrpSpPr/>
          <p:nvPr/>
        </p:nvGrpSpPr>
        <p:grpSpPr>
          <a:xfrm>
            <a:off x="3785133" y="2968594"/>
            <a:ext cx="815874" cy="633455"/>
            <a:chOff x="3859858" y="2754285"/>
            <a:chExt cx="594124" cy="461287"/>
          </a:xfrm>
        </p:grpSpPr>
        <p:pic>
          <p:nvPicPr>
            <p:cNvPr id="532" name="Shape 5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59858" y="2754285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Shape 533"/>
            <p:cNvSpPr txBox="1"/>
            <p:nvPr/>
          </p:nvSpPr>
          <p:spPr>
            <a:xfrm>
              <a:off x="4062698" y="3013859"/>
              <a:ext cx="391284" cy="201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332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7242331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Shape 536"/>
          <p:cNvGrpSpPr/>
          <p:nvPr/>
        </p:nvGrpSpPr>
        <p:grpSpPr>
          <a:xfrm>
            <a:off x="7325487" y="5939362"/>
            <a:ext cx="3398208" cy="579976"/>
            <a:chOff x="2429815" y="5939362"/>
            <a:chExt cx="3398208" cy="579976"/>
          </a:xfrm>
        </p:grpSpPr>
        <p:grpSp>
          <p:nvGrpSpPr>
            <p:cNvPr id="537" name="Shape 537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538" name="Shape 538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44" name="Shape 5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5" name="Shape 545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546" name="Shape 546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Shape 547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332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7242331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7239138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7239138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552" name="Shape 552"/>
          <p:cNvGrpSpPr/>
          <p:nvPr/>
        </p:nvGrpSpPr>
        <p:grpSpPr>
          <a:xfrm>
            <a:off x="7411650" y="1338049"/>
            <a:ext cx="3203703" cy="881808"/>
            <a:chOff x="2515978" y="790474"/>
            <a:chExt cx="3203703" cy="881808"/>
          </a:xfrm>
        </p:grpSpPr>
        <p:sp>
          <p:nvSpPr>
            <p:cNvPr id="553" name="Shape 553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 txBox="1"/>
            <p:nvPr/>
          </p:nvSpPr>
          <p:spPr>
            <a:xfrm>
              <a:off x="2720974" y="1106941"/>
              <a:ext cx="19559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농지를 25Lv로 업그레이드 하세요.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C55A11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보기</a:t>
              </a:r>
            </a:p>
          </p:txBody>
        </p:sp>
        <p:pic>
          <p:nvPicPr>
            <p:cNvPr id="557" name="Shape 557"/>
            <p:cNvPicPr preferRelativeResize="0"/>
            <p:nvPr/>
          </p:nvPicPr>
          <p:blipFill rotWithShape="1">
            <a:blip r:embed="rId5">
              <a:alphaModFix/>
            </a:blip>
            <a:srcRect b="72730" l="26372" r="46580" t="5528"/>
            <a:stretch/>
          </p:blipFill>
          <p:spPr>
            <a:xfrm>
              <a:off x="5072964" y="970790"/>
              <a:ext cx="438662" cy="456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Shape 558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지속 발전 I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560" name="Shape 560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 txBox="1"/>
            <p:nvPr/>
          </p:nvSpPr>
          <p:spPr>
            <a:xfrm>
              <a:off x="3505755" y="1361601"/>
              <a:ext cx="487634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7411650" y="2437602"/>
            <a:ext cx="3203703" cy="881808"/>
            <a:chOff x="2515978" y="2251114"/>
            <a:chExt cx="3203703" cy="881808"/>
          </a:xfrm>
        </p:grpSpPr>
        <p:grpSp>
          <p:nvGrpSpPr>
            <p:cNvPr id="563" name="Shape 563"/>
            <p:cNvGrpSpPr/>
            <p:nvPr/>
          </p:nvGrpSpPr>
          <p:grpSpPr>
            <a:xfrm>
              <a:off x="2515978" y="2251114"/>
              <a:ext cx="3203703" cy="881808"/>
              <a:chOff x="2515978" y="790474"/>
              <a:chExt cx="3203703" cy="881808"/>
            </a:xfrm>
          </p:grpSpPr>
          <p:sp>
            <p:nvSpPr>
              <p:cNvPr id="564" name="Shape 564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Shape 565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2641540" y="1411326"/>
                <a:ext cx="1316979" cy="14571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Shape 571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72" name="Shape 5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9044" y="2483596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Shape 573"/>
            <p:cNvSpPr txBox="1"/>
            <p:nvPr/>
          </p:nvSpPr>
          <p:spPr>
            <a:xfrm>
              <a:off x="5265405" y="2680143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7411650" y="3537155"/>
            <a:ext cx="3203703" cy="881808"/>
            <a:chOff x="2515978" y="3324963"/>
            <a:chExt cx="3203703" cy="881808"/>
          </a:xfrm>
        </p:grpSpPr>
        <p:grpSp>
          <p:nvGrpSpPr>
            <p:cNvPr id="575" name="Shape 575"/>
            <p:cNvGrpSpPr/>
            <p:nvPr/>
          </p:nvGrpSpPr>
          <p:grpSpPr>
            <a:xfrm>
              <a:off x="2515978" y="3324963"/>
              <a:ext cx="3203703" cy="881808"/>
              <a:chOff x="2515978" y="790474"/>
              <a:chExt cx="3203703" cy="881808"/>
            </a:xfrm>
          </p:grpSpPr>
          <p:sp>
            <p:nvSpPr>
              <p:cNvPr id="576" name="Shape 576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Shape 577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00B050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받기</a:t>
                </a: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2644346" y="1402208"/>
                <a:ext cx="2075935" cy="1482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Shape 583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25/25</a:t>
                </a:r>
              </a:p>
            </p:txBody>
          </p:sp>
        </p:grpSp>
        <p:pic>
          <p:nvPicPr>
            <p:cNvPr id="584" name="Shape 5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9555" y="355779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Shape 585"/>
            <p:cNvSpPr txBox="1"/>
            <p:nvPr/>
          </p:nvSpPr>
          <p:spPr>
            <a:xfrm>
              <a:off x="5255917" y="3764050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x200</a:t>
              </a:r>
            </a:p>
          </p:txBody>
        </p:sp>
      </p:grpSp>
      <p:grpSp>
        <p:nvGrpSpPr>
          <p:cNvPr id="586" name="Shape 586"/>
          <p:cNvGrpSpPr/>
          <p:nvPr/>
        </p:nvGrpSpPr>
        <p:grpSpPr>
          <a:xfrm>
            <a:off x="7411650" y="4636707"/>
            <a:ext cx="3203703" cy="881808"/>
            <a:chOff x="2515978" y="4398811"/>
            <a:chExt cx="3203703" cy="881808"/>
          </a:xfrm>
        </p:grpSpPr>
        <p:grpSp>
          <p:nvGrpSpPr>
            <p:cNvPr id="587" name="Shape 587"/>
            <p:cNvGrpSpPr/>
            <p:nvPr/>
          </p:nvGrpSpPr>
          <p:grpSpPr>
            <a:xfrm>
              <a:off x="2515978" y="4398811"/>
              <a:ext cx="3203703" cy="881808"/>
              <a:chOff x="2515978" y="790474"/>
              <a:chExt cx="3203703" cy="881808"/>
            </a:xfrm>
          </p:grpSpPr>
          <p:sp>
            <p:nvSpPr>
              <p:cNvPr id="588" name="Shape 588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Shape 589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IV</a:t>
                </a: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2641540" y="1411326"/>
                <a:ext cx="1316979" cy="140852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Shape 595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96" name="Shape 5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463688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>
              <a:off x="5254626" y="4841251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x300</a:t>
              </a: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7411650" y="5736258"/>
            <a:ext cx="3203703" cy="881808"/>
            <a:chOff x="2515978" y="5472661"/>
            <a:chExt cx="3203703" cy="881808"/>
          </a:xfrm>
        </p:grpSpPr>
        <p:grpSp>
          <p:nvGrpSpPr>
            <p:cNvPr id="599" name="Shape 599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600" name="Shape 600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Shape 601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Shape 607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608" name="Shape 6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Shape 609"/>
          <p:cNvGrpSpPr/>
          <p:nvPr/>
        </p:nvGrpSpPr>
        <p:grpSpPr>
          <a:xfrm>
            <a:off x="7239137" y="6170196"/>
            <a:ext cx="3554824" cy="407987"/>
            <a:chOff x="2343466" y="6170196"/>
            <a:chExt cx="3554824" cy="407987"/>
          </a:xfrm>
        </p:grpSpPr>
        <p:sp>
          <p:nvSpPr>
            <p:cNvPr id="610" name="Shape 610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614" name="Shape 614"/>
          <p:cNvSpPr/>
          <p:nvPr/>
        </p:nvSpPr>
        <p:spPr>
          <a:xfrm>
            <a:off x="7231656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7474431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616" name="Shape 616"/>
          <p:cNvSpPr/>
          <p:nvPr/>
        </p:nvSpPr>
        <p:spPr>
          <a:xfrm>
            <a:off x="9149070" y="712870"/>
            <a:ext cx="1442540" cy="315544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sp>
        <p:nvSpPr>
          <p:cNvPr id="617" name="Shape 617"/>
          <p:cNvSpPr/>
          <p:nvPr/>
        </p:nvSpPr>
        <p:spPr>
          <a:xfrm>
            <a:off x="7733513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0294150" y="1738738"/>
            <a:ext cx="3145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619" name="Shape 619"/>
          <p:cNvSpPr/>
          <p:nvPr/>
        </p:nvSpPr>
        <p:spPr>
          <a:xfrm>
            <a:off x="7209160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7233247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‘100 크라운’</a:t>
            </a:r>
          </a:p>
        </p:txBody>
      </p:sp>
      <p:sp>
        <p:nvSpPr>
          <p:cNvPr id="622" name="Shape 622"/>
          <p:cNvSpPr/>
          <p:nvPr/>
        </p:nvSpPr>
        <p:spPr>
          <a:xfrm>
            <a:off x="7239038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7239038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‘아프로디테 여신’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: 풍요의 축복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타운 내, 자원 건물에서 5시간 치 자원을 즉시 획득합니다. )</a:t>
            </a:r>
          </a:p>
        </p:txBody>
      </p:sp>
      <p:sp>
        <p:nvSpPr>
          <p:cNvPr id="624" name="Shape 624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 발전 II 보상</a:t>
            </a:r>
          </a:p>
        </p:txBody>
      </p:sp>
      <p:sp>
        <p:nvSpPr>
          <p:cNvPr id="625" name="Shape 625"/>
          <p:cNvSpPr/>
          <p:nvPr/>
        </p:nvSpPr>
        <p:spPr>
          <a:xfrm>
            <a:off x="7239038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 발전 IV 보상</a:t>
            </a:r>
          </a:p>
        </p:txBody>
      </p:sp>
      <p:grpSp>
        <p:nvGrpSpPr>
          <p:cNvPr id="626" name="Shape 626"/>
          <p:cNvGrpSpPr/>
          <p:nvPr/>
        </p:nvGrpSpPr>
        <p:grpSpPr>
          <a:xfrm>
            <a:off x="8688400" y="2877268"/>
            <a:ext cx="811473" cy="724586"/>
            <a:chOff x="8649645" y="2848644"/>
            <a:chExt cx="811473" cy="724586"/>
          </a:xfrm>
        </p:grpSpPr>
        <p:grpSp>
          <p:nvGrpSpPr>
            <p:cNvPr id="627" name="Shape 627"/>
            <p:cNvGrpSpPr/>
            <p:nvPr/>
          </p:nvGrpSpPr>
          <p:grpSpPr>
            <a:xfrm>
              <a:off x="8649645" y="2848644"/>
              <a:ext cx="602385" cy="626626"/>
              <a:chOff x="8779857" y="2707873"/>
              <a:chExt cx="438662" cy="456313"/>
            </a:xfrm>
          </p:grpSpPr>
          <p:pic>
            <p:nvPicPr>
              <p:cNvPr id="628" name="Shape 6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95674" y="2754285"/>
                <a:ext cx="378882" cy="362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9" name="Shape 629"/>
              <p:cNvPicPr preferRelativeResize="0"/>
              <p:nvPr/>
            </p:nvPicPr>
            <p:blipFill rotWithShape="1">
              <a:blip r:embed="rId6">
                <a:alphaModFix/>
              </a:blip>
              <a:srcRect b="72730" l="26372" r="46580" t="5528"/>
              <a:stretch/>
            </p:blipFill>
            <p:spPr>
              <a:xfrm>
                <a:off x="8779857" y="2707873"/>
                <a:ext cx="438662" cy="456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0" name="Shape 630"/>
            <p:cNvSpPr txBox="1"/>
            <p:nvPr/>
          </p:nvSpPr>
          <p:spPr>
            <a:xfrm>
              <a:off x="9103328" y="3296230"/>
              <a:ext cx="3577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sp>
        <p:nvSpPr>
          <p:cNvPr id="631" name="Shape 631"/>
          <p:cNvSpPr/>
          <p:nvPr/>
        </p:nvSpPr>
        <p:spPr>
          <a:xfrm>
            <a:off x="10888160" y="2407381"/>
            <a:ext cx="1303838" cy="1030957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여신보상 시, 스킬에 대한 효과 설명</a:t>
            </a:r>
          </a:p>
        </p:txBody>
      </p:sp>
      <p:sp>
        <p:nvSpPr>
          <p:cNvPr id="632" name="Shape 632"/>
          <p:cNvSpPr/>
          <p:nvPr/>
        </p:nvSpPr>
        <p:spPr>
          <a:xfrm>
            <a:off x="102531" y="5127332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공간 터치 시, popup 닫음</a:t>
            </a:r>
          </a:p>
        </p:txBody>
      </p:sp>
      <p:cxnSp>
        <p:nvCxnSpPr>
          <p:cNvPr id="633" name="Shape 633"/>
          <p:cNvCxnSpPr>
            <a:stCxn id="632" idx="3"/>
          </p:cNvCxnSpPr>
          <p:nvPr/>
        </p:nvCxnSpPr>
        <p:spPr>
          <a:xfrm flipH="1" rot="10800000">
            <a:off x="2232987" y="5398296"/>
            <a:ext cx="1561799" cy="1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34" name="Shape 634"/>
          <p:cNvSpPr/>
          <p:nvPr/>
        </p:nvSpPr>
        <p:spPr>
          <a:xfrm>
            <a:off x="7249715" y="306054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변경 여부로 인한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임시 삭제</a:t>
            </a:r>
          </a:p>
        </p:txBody>
      </p:sp>
      <p:sp>
        <p:nvSpPr>
          <p:cNvPr id="635" name="Shape 635"/>
          <p:cNvSpPr/>
          <p:nvPr/>
        </p:nvSpPr>
        <p:spPr>
          <a:xfrm>
            <a:off x="2329833" y="304565"/>
            <a:ext cx="3542743" cy="644348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 이외의 보상이 추가될 경우,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추가됩니다.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/>
        </p:nvSpPr>
        <p:spPr>
          <a:xfrm>
            <a:off x="178918" y="229106"/>
            <a:ext cx="1202572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(보상 획득)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644" name="Shape 644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651" name="Shape 6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2" name="Shape 652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653" name="Shape 653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Shape 654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&amp; 메달</a:t>
            </a:r>
          </a:p>
        </p:txBody>
      </p:sp>
      <p:grpSp>
        <p:nvGrpSpPr>
          <p:cNvPr id="659" name="Shape 659"/>
          <p:cNvGrpSpPr/>
          <p:nvPr/>
        </p:nvGrpSpPr>
        <p:grpSpPr>
          <a:xfrm>
            <a:off x="2515978" y="5736258"/>
            <a:ext cx="3203703" cy="881808"/>
            <a:chOff x="2515978" y="5472661"/>
            <a:chExt cx="3203703" cy="881808"/>
          </a:xfrm>
        </p:grpSpPr>
        <p:grpSp>
          <p:nvGrpSpPr>
            <p:cNvPr id="660" name="Shape 660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661" name="Shape 661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Shape 662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Shape 668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669" name="Shape 6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0" name="Shape 670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671" name="Shape 671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675" name="Shape 675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업적을 완료하면 특별한 효과를 가진메달을 획득할 수 있습니다!</a:t>
            </a:r>
          </a:p>
        </p:txBody>
      </p:sp>
      <p:sp>
        <p:nvSpPr>
          <p:cNvPr id="677" name="Shape 677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679" name="Shape 679"/>
          <p:cNvSpPr/>
          <p:nvPr/>
        </p:nvSpPr>
        <p:spPr>
          <a:xfrm>
            <a:off x="4226991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grpSp>
        <p:nvGrpSpPr>
          <p:cNvPr id="680" name="Shape 680"/>
          <p:cNvGrpSpPr/>
          <p:nvPr/>
        </p:nvGrpSpPr>
        <p:grpSpPr>
          <a:xfrm>
            <a:off x="2698617" y="1379485"/>
            <a:ext cx="2934483" cy="881808"/>
            <a:chOff x="2515978" y="790474"/>
            <a:chExt cx="3203703" cy="881808"/>
          </a:xfrm>
        </p:grpSpPr>
        <p:sp>
          <p:nvSpPr>
            <p:cNvPr id="681" name="Shape 681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685" name="Shape 685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16674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5172339" y="18783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690" name="Shape 690"/>
          <p:cNvGrpSpPr/>
          <p:nvPr/>
        </p:nvGrpSpPr>
        <p:grpSpPr>
          <a:xfrm>
            <a:off x="2698617" y="2407762"/>
            <a:ext cx="2934483" cy="881808"/>
            <a:chOff x="2515978" y="790474"/>
            <a:chExt cx="3203703" cy="881808"/>
          </a:xfrm>
        </p:grpSpPr>
        <p:sp>
          <p:nvSpPr>
            <p:cNvPr id="691" name="Shape 691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Shape 692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693" name="Shape 693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695" name="Shape 695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696" name="Shape 696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Shape 697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269569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 txBox="1"/>
          <p:nvPr/>
        </p:nvSpPr>
        <p:spPr>
          <a:xfrm>
            <a:off x="5172339" y="2906583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700" name="Shape 700"/>
          <p:cNvGrpSpPr/>
          <p:nvPr/>
        </p:nvGrpSpPr>
        <p:grpSpPr>
          <a:xfrm>
            <a:off x="2698617" y="3471566"/>
            <a:ext cx="2934483" cy="881808"/>
            <a:chOff x="2515978" y="790474"/>
            <a:chExt cx="3203703" cy="881808"/>
          </a:xfrm>
        </p:grpSpPr>
        <p:sp>
          <p:nvSpPr>
            <p:cNvPr id="701" name="Shape 701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703" name="Shape 703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Shape 707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3768555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5172339" y="3979441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710" name="Shape 710"/>
          <p:cNvGrpSpPr/>
          <p:nvPr/>
        </p:nvGrpSpPr>
        <p:grpSpPr>
          <a:xfrm>
            <a:off x="2707601" y="4505404"/>
            <a:ext cx="2934483" cy="881808"/>
            <a:chOff x="2515978" y="790474"/>
            <a:chExt cx="3203703" cy="881808"/>
          </a:xfrm>
        </p:grpSpPr>
        <p:sp>
          <p:nvSpPr>
            <p:cNvPr id="711" name="Shape 711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713" name="Shape 713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17" name="Shape 717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719" name="Shape 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3967" y="4693755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 txBox="1"/>
          <p:nvPr/>
        </p:nvSpPr>
        <p:spPr>
          <a:xfrm>
            <a:off x="5181323" y="4904641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721" name="Shape 721"/>
          <p:cNvSpPr/>
          <p:nvPr/>
        </p:nvSpPr>
        <p:spPr>
          <a:xfrm>
            <a:off x="2352601" y="4593096"/>
            <a:ext cx="3535200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722" name="Shape 722"/>
          <p:cNvCxnSpPr/>
          <p:nvPr/>
        </p:nvCxnSpPr>
        <p:spPr>
          <a:xfrm flipH="1">
            <a:off x="3657419" y="2594816"/>
            <a:ext cx="470754" cy="312995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23" name="Shape 723"/>
          <p:cNvSpPr/>
          <p:nvPr/>
        </p:nvSpPr>
        <p:spPr>
          <a:xfrm>
            <a:off x="75246" y="1866891"/>
            <a:ext cx="2130455" cy="565927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 획득 시, 상단에서 빛난 뒤, 가방으로 들어가는 연출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4412561" y="2679362"/>
            <a:ext cx="712185" cy="109586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25" name="Shape 725"/>
          <p:cNvSpPr/>
          <p:nvPr/>
        </p:nvSpPr>
        <p:spPr>
          <a:xfrm>
            <a:off x="3710471" y="1843250"/>
            <a:ext cx="949896" cy="949896"/>
          </a:xfrm>
          <a:prstGeom prst="irregularSeal1">
            <a:avLst/>
          </a:prstGeom>
          <a:solidFill>
            <a:srgbClr val="FFFF0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235" y="2011496"/>
            <a:ext cx="525324" cy="502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Shape 727"/>
          <p:cNvCxnSpPr>
            <a:stCxn id="723" idx="3"/>
          </p:cNvCxnSpPr>
          <p:nvPr/>
        </p:nvCxnSpPr>
        <p:spPr>
          <a:xfrm>
            <a:off x="2205702" y="2149855"/>
            <a:ext cx="1610400" cy="120900"/>
          </a:xfrm>
          <a:prstGeom prst="straightConnector1">
            <a:avLst/>
          </a:prstGeom>
          <a:noFill/>
          <a:ln cap="flat" cmpd="sng" w="57150">
            <a:solidFill>
              <a:srgbClr val="548235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Shape 732"/>
          <p:cNvGrpSpPr/>
          <p:nvPr/>
        </p:nvGrpSpPr>
        <p:grpSpPr>
          <a:xfrm>
            <a:off x="2602304" y="341248"/>
            <a:ext cx="3257512" cy="5753472"/>
            <a:chOff x="1823584" y="660902"/>
            <a:chExt cx="3257512" cy="5753472"/>
          </a:xfrm>
        </p:grpSpPr>
        <p:pic>
          <p:nvPicPr>
            <p:cNvPr id="733" name="Shape 7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3584" y="660902"/>
              <a:ext cx="3247276" cy="5753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Shape 734"/>
            <p:cNvSpPr/>
            <p:nvPr/>
          </p:nvSpPr>
          <p:spPr>
            <a:xfrm>
              <a:off x="1833822" y="1516153"/>
              <a:ext cx="3237040" cy="48798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1823584" y="670497"/>
              <a:ext cx="3247276" cy="28011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1823585" y="950225"/>
              <a:ext cx="3247276" cy="56592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1895100" y="1056720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738" name="Shape 738"/>
            <p:cNvSpPr/>
            <p:nvPr/>
          </p:nvSpPr>
          <p:spPr>
            <a:xfrm>
              <a:off x="3503082" y="1069366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pic>
          <p:nvPicPr>
            <p:cNvPr id="739" name="Shape 739"/>
            <p:cNvPicPr preferRelativeResize="0"/>
            <p:nvPr/>
          </p:nvPicPr>
          <p:blipFill rotWithShape="1">
            <a:blip r:embed="rId4">
              <a:alphaModFix/>
            </a:blip>
            <a:srcRect b="23005" l="55551" r="33314" t="65997"/>
            <a:stretch/>
          </p:blipFill>
          <p:spPr>
            <a:xfrm>
              <a:off x="186599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0" name="Shape 740"/>
            <p:cNvPicPr preferRelativeResize="0"/>
            <p:nvPr/>
          </p:nvPicPr>
          <p:blipFill rotWithShape="1">
            <a:blip r:embed="rId4">
              <a:alphaModFix/>
            </a:blip>
            <a:srcRect b="-387" l="33384" r="55482" t="89390"/>
            <a:stretch/>
          </p:blipFill>
          <p:spPr>
            <a:xfrm>
              <a:off x="267833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1" name="Shape 741"/>
            <p:cNvPicPr preferRelativeResize="0"/>
            <p:nvPr/>
          </p:nvPicPr>
          <p:blipFill rotWithShape="1">
            <a:blip r:embed="rId5">
              <a:alphaModFix/>
            </a:blip>
            <a:srcRect b="88902" l="44392" r="44473" t="101"/>
            <a:stretch/>
          </p:blipFill>
          <p:spPr>
            <a:xfrm>
              <a:off x="1866890" y="3726682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2" name="Shape 742"/>
            <p:cNvPicPr preferRelativeResize="0"/>
            <p:nvPr/>
          </p:nvPicPr>
          <p:blipFill rotWithShape="1">
            <a:blip r:embed="rId4">
              <a:alphaModFix/>
            </a:blip>
            <a:srcRect b="66686" l="44534" r="44332" t="22317"/>
            <a:stretch/>
          </p:blipFill>
          <p:spPr>
            <a:xfrm>
              <a:off x="3494298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3" name="Shape 743"/>
            <p:cNvPicPr preferRelativeResize="0"/>
            <p:nvPr/>
          </p:nvPicPr>
          <p:blipFill rotWithShape="1">
            <a:blip r:embed="rId4">
              <a:alphaModFix/>
            </a:blip>
            <a:srcRect b="88701" l="11052" r="77814" t="301"/>
            <a:stretch/>
          </p:blipFill>
          <p:spPr>
            <a:xfrm>
              <a:off x="4299921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4" name="Shape 744"/>
            <p:cNvPicPr preferRelativeResize="0"/>
            <p:nvPr/>
          </p:nvPicPr>
          <p:blipFill rotWithShape="1">
            <a:blip r:embed="rId6">
              <a:alphaModFix/>
            </a:blip>
            <a:srcRect b="33037" l="22048" r="66680" t="55553"/>
            <a:stretch/>
          </p:blipFill>
          <p:spPr>
            <a:xfrm>
              <a:off x="2658590" y="3713080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45" name="Shape 745"/>
            <p:cNvPicPr preferRelativeResize="0"/>
            <p:nvPr/>
          </p:nvPicPr>
          <p:blipFill rotWithShape="1">
            <a:blip r:embed="rId6">
              <a:alphaModFix/>
            </a:blip>
            <a:srcRect b="22056" l="55447" r="33280" t="66534"/>
            <a:stretch/>
          </p:blipFill>
          <p:spPr>
            <a:xfrm>
              <a:off x="3513885" y="3715292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746" name="Shape 746"/>
            <p:cNvSpPr/>
            <p:nvPr/>
          </p:nvSpPr>
          <p:spPr>
            <a:xfrm>
              <a:off x="3456501" y="2632511"/>
              <a:ext cx="754128" cy="726473"/>
            </a:xfrm>
            <a:prstGeom prst="rect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 txBox="1"/>
            <p:nvPr/>
          </p:nvSpPr>
          <p:spPr>
            <a:xfrm>
              <a:off x="1848798" y="330806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분쟁의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48" name="Shape 748"/>
            <p:cNvSpPr txBox="1"/>
            <p:nvPr/>
          </p:nvSpPr>
          <p:spPr>
            <a:xfrm>
              <a:off x="2661136" y="3298723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49" name="Shape 749"/>
            <p:cNvSpPr txBox="1"/>
            <p:nvPr/>
          </p:nvSpPr>
          <p:spPr>
            <a:xfrm>
              <a:off x="3477103" y="3335232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치료의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50" name="Shape 750"/>
            <p:cNvSpPr txBox="1"/>
            <p:nvPr/>
          </p:nvSpPr>
          <p:spPr>
            <a:xfrm>
              <a:off x="1837073" y="442152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정찰병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51" name="Shape 751"/>
            <p:cNvSpPr txBox="1"/>
            <p:nvPr/>
          </p:nvSpPr>
          <p:spPr>
            <a:xfrm>
              <a:off x="4268017" y="331101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연합의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52" name="Shape 752"/>
            <p:cNvSpPr txBox="1"/>
            <p:nvPr/>
          </p:nvSpPr>
          <p:spPr>
            <a:xfrm>
              <a:off x="2653152" y="441027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약탈의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53" name="Shape 753"/>
            <p:cNvSpPr txBox="1"/>
            <p:nvPr/>
          </p:nvSpPr>
          <p:spPr>
            <a:xfrm>
              <a:off x="3476132" y="4437628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지원의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I</a:t>
              </a:r>
            </a:p>
          </p:txBody>
        </p:sp>
        <p:pic>
          <p:nvPicPr>
            <p:cNvPr id="754" name="Shape 754"/>
            <p:cNvPicPr preferRelativeResize="0"/>
            <p:nvPr/>
          </p:nvPicPr>
          <p:blipFill rotWithShape="1">
            <a:blip r:embed="rId5">
              <a:alphaModFix/>
            </a:blip>
            <a:srcRect b="-387" l="33384" r="55482" t="89390"/>
            <a:stretch/>
          </p:blipFill>
          <p:spPr>
            <a:xfrm>
              <a:off x="4315023" y="3728000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755" name="Shape 755"/>
            <p:cNvGrpSpPr/>
            <p:nvPr/>
          </p:nvGrpSpPr>
          <p:grpSpPr>
            <a:xfrm>
              <a:off x="1833558" y="5982446"/>
              <a:ext cx="3247539" cy="407987"/>
              <a:chOff x="2343466" y="6170196"/>
              <a:chExt cx="3554824" cy="407987"/>
            </a:xfrm>
          </p:grpSpPr>
          <p:sp>
            <p:nvSpPr>
              <p:cNvPr id="756" name="Shape 756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Shape 758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760" name="Shape 760"/>
            <p:cNvSpPr/>
            <p:nvPr/>
          </p:nvSpPr>
          <p:spPr>
            <a:xfrm>
              <a:off x="2327933" y="6029792"/>
              <a:ext cx="2364600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1927905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271302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3498153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428327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5" name="Shape 7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697" y="1586045"/>
              <a:ext cx="657224" cy="73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Shape 7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76059" y="1608916"/>
              <a:ext cx="714374" cy="69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Shape 7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4426" y="1639650"/>
              <a:ext cx="742949" cy="666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Shape 7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77183" y="1608916"/>
              <a:ext cx="695325" cy="69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Shape 769"/>
            <p:cNvSpPr txBox="1"/>
            <p:nvPr/>
          </p:nvSpPr>
          <p:spPr>
            <a:xfrm>
              <a:off x="1900224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>
              <a:off x="2712563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>
              <a:off x="350947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>
              <a:off x="429086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철광산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</p:grpSp>
      <p:sp>
        <p:nvSpPr>
          <p:cNvPr id="773" name="Shape 773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sp>
        <p:nvSpPr>
          <p:cNvPr id="774" name="Shape 774"/>
          <p:cNvSpPr/>
          <p:nvPr/>
        </p:nvSpPr>
        <p:spPr>
          <a:xfrm>
            <a:off x="6231119" y="59805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업적/메달 메뉴 변경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 버튼</a:t>
            </a:r>
          </a:p>
        </p:txBody>
      </p:sp>
      <p:cxnSp>
        <p:nvCxnSpPr>
          <p:cNvPr id="775" name="Shape 775"/>
          <p:cNvCxnSpPr>
            <a:stCxn id="774" idx="1"/>
          </p:cNvCxnSpPr>
          <p:nvPr/>
        </p:nvCxnSpPr>
        <p:spPr>
          <a:xfrm rot="10800000">
            <a:off x="5881919" y="881020"/>
            <a:ext cx="349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6" name="Shape 776"/>
          <p:cNvSpPr/>
          <p:nvPr/>
        </p:nvSpPr>
        <p:spPr>
          <a:xfrm>
            <a:off x="6194360" y="577660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 메뉴 도움말</a:t>
            </a:r>
          </a:p>
        </p:txBody>
      </p:sp>
      <p:cxnSp>
        <p:nvCxnSpPr>
          <p:cNvPr id="777" name="Shape 777"/>
          <p:cNvCxnSpPr/>
          <p:nvPr/>
        </p:nvCxnSpPr>
        <p:spPr>
          <a:xfrm rot="10800000">
            <a:off x="5845666" y="5858331"/>
            <a:ext cx="348693" cy="34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8" name="Shape 778"/>
          <p:cNvSpPr/>
          <p:nvPr/>
        </p:nvSpPr>
        <p:spPr>
          <a:xfrm>
            <a:off x="417062" y="5563739"/>
            <a:ext cx="605730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</a:t>
            </a:r>
          </a:p>
        </p:txBody>
      </p:sp>
      <p:cxnSp>
        <p:nvCxnSpPr>
          <p:cNvPr id="779" name="Shape 779"/>
          <p:cNvCxnSpPr/>
          <p:nvPr/>
        </p:nvCxnSpPr>
        <p:spPr>
          <a:xfrm flipH="1" rot="10800000">
            <a:off x="2299444" y="5843208"/>
            <a:ext cx="343562" cy="34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0" name="Shape 780"/>
          <p:cNvSpPr/>
          <p:nvPr/>
        </p:nvSpPr>
        <p:spPr>
          <a:xfrm>
            <a:off x="1179840" y="5563739"/>
            <a:ext cx="111960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메뉴 설명</a:t>
            </a:r>
          </a:p>
        </p:txBody>
      </p:sp>
      <p:sp>
        <p:nvSpPr>
          <p:cNvPr id="781" name="Shape 781"/>
          <p:cNvSpPr/>
          <p:nvPr/>
        </p:nvSpPr>
        <p:spPr>
          <a:xfrm>
            <a:off x="6022069" y="3519139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 아이콘, 터치하면 popup 출력</a:t>
            </a:r>
          </a:p>
        </p:txBody>
      </p:sp>
      <p:cxnSp>
        <p:nvCxnSpPr>
          <p:cNvPr id="782" name="Shape 782"/>
          <p:cNvCxnSpPr/>
          <p:nvPr/>
        </p:nvCxnSpPr>
        <p:spPr>
          <a:xfrm flipH="1">
            <a:off x="5510631" y="3820476"/>
            <a:ext cx="51143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3" name="Shape 783"/>
          <p:cNvSpPr/>
          <p:nvPr/>
        </p:nvSpPr>
        <p:spPr>
          <a:xfrm>
            <a:off x="341895" y="2413141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상태인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</a:p>
        </p:txBody>
      </p:sp>
      <p:cxnSp>
        <p:nvCxnSpPr>
          <p:cNvPr id="784" name="Shape 784"/>
          <p:cNvCxnSpPr>
            <a:stCxn id="783" idx="3"/>
          </p:cNvCxnSpPr>
          <p:nvPr/>
        </p:nvCxnSpPr>
        <p:spPr>
          <a:xfrm>
            <a:off x="2017783" y="2696105"/>
            <a:ext cx="636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5" name="Shape 785"/>
          <p:cNvCxnSpPr/>
          <p:nvPr/>
        </p:nvCxnSpPr>
        <p:spPr>
          <a:xfrm flipH="1">
            <a:off x="5574359" y="1927441"/>
            <a:ext cx="447709" cy="52998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6" name="Shape 786"/>
          <p:cNvSpPr/>
          <p:nvPr/>
        </p:nvSpPr>
        <p:spPr>
          <a:xfrm>
            <a:off x="6022069" y="1644477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미획득 상태인 메달은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어두운 색으로 표시</a:t>
            </a:r>
          </a:p>
        </p:txBody>
      </p:sp>
      <p:sp>
        <p:nvSpPr>
          <p:cNvPr id="787" name="Shape 787"/>
          <p:cNvSpPr/>
          <p:nvPr/>
        </p:nvSpPr>
        <p:spPr>
          <a:xfrm>
            <a:off x="6011444" y="240594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 상태인 메달은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테두리에 표시</a:t>
            </a:r>
          </a:p>
        </p:txBody>
      </p:sp>
      <p:cxnSp>
        <p:nvCxnSpPr>
          <p:cNvPr id="788" name="Shape 788"/>
          <p:cNvCxnSpPr>
            <a:stCxn id="787" idx="1"/>
          </p:cNvCxnSpPr>
          <p:nvPr/>
        </p:nvCxnSpPr>
        <p:spPr>
          <a:xfrm flipH="1">
            <a:off x="4743344" y="2688910"/>
            <a:ext cx="1268100" cy="1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9" name="Shape 789"/>
          <p:cNvSpPr txBox="1"/>
          <p:nvPr/>
        </p:nvSpPr>
        <p:spPr>
          <a:xfrm>
            <a:off x="5023866" y="4101871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용맹의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grpSp>
        <p:nvGrpSpPr>
          <p:cNvPr id="795" name="Shape 795"/>
          <p:cNvGrpSpPr/>
          <p:nvPr/>
        </p:nvGrpSpPr>
        <p:grpSpPr>
          <a:xfrm>
            <a:off x="1823584" y="660902"/>
            <a:ext cx="3257512" cy="5753472"/>
            <a:chOff x="1823584" y="660902"/>
            <a:chExt cx="3257512" cy="5753472"/>
          </a:xfrm>
        </p:grpSpPr>
        <p:pic>
          <p:nvPicPr>
            <p:cNvPr id="796" name="Shape 7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3584" y="660902"/>
              <a:ext cx="3247276" cy="5753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Shape 797"/>
            <p:cNvSpPr/>
            <p:nvPr/>
          </p:nvSpPr>
          <p:spPr>
            <a:xfrm>
              <a:off x="1833822" y="1516153"/>
              <a:ext cx="3237040" cy="48798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823584" y="670497"/>
              <a:ext cx="3247276" cy="28011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1823585" y="950225"/>
              <a:ext cx="3247276" cy="56592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1895100" y="1056720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801" name="Shape 801"/>
            <p:cNvSpPr/>
            <p:nvPr/>
          </p:nvSpPr>
          <p:spPr>
            <a:xfrm>
              <a:off x="3503082" y="1069366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pic>
          <p:nvPicPr>
            <p:cNvPr id="802" name="Shape 802"/>
            <p:cNvPicPr preferRelativeResize="0"/>
            <p:nvPr/>
          </p:nvPicPr>
          <p:blipFill rotWithShape="1">
            <a:blip r:embed="rId4">
              <a:alphaModFix/>
            </a:blip>
            <a:srcRect b="23005" l="55551" r="33314" t="65997"/>
            <a:stretch/>
          </p:blipFill>
          <p:spPr>
            <a:xfrm>
              <a:off x="186599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3" name="Shape 803"/>
            <p:cNvPicPr preferRelativeResize="0"/>
            <p:nvPr/>
          </p:nvPicPr>
          <p:blipFill rotWithShape="1">
            <a:blip r:embed="rId4">
              <a:alphaModFix/>
            </a:blip>
            <a:srcRect b="-387" l="33384" r="55482" t="89390"/>
            <a:stretch/>
          </p:blipFill>
          <p:spPr>
            <a:xfrm>
              <a:off x="267833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4" name="Shape 804"/>
            <p:cNvPicPr preferRelativeResize="0"/>
            <p:nvPr/>
          </p:nvPicPr>
          <p:blipFill rotWithShape="1">
            <a:blip r:embed="rId5">
              <a:alphaModFix/>
            </a:blip>
            <a:srcRect b="88902" l="44392" r="44473" t="101"/>
            <a:stretch/>
          </p:blipFill>
          <p:spPr>
            <a:xfrm>
              <a:off x="1866890" y="3726682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5" name="Shape 805"/>
            <p:cNvPicPr preferRelativeResize="0"/>
            <p:nvPr/>
          </p:nvPicPr>
          <p:blipFill rotWithShape="1">
            <a:blip r:embed="rId4">
              <a:alphaModFix/>
            </a:blip>
            <a:srcRect b="66686" l="44534" r="44332" t="22317"/>
            <a:stretch/>
          </p:blipFill>
          <p:spPr>
            <a:xfrm>
              <a:off x="3494298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6" name="Shape 806"/>
            <p:cNvPicPr preferRelativeResize="0"/>
            <p:nvPr/>
          </p:nvPicPr>
          <p:blipFill rotWithShape="1">
            <a:blip r:embed="rId4">
              <a:alphaModFix/>
            </a:blip>
            <a:srcRect b="88701" l="11052" r="77814" t="301"/>
            <a:stretch/>
          </p:blipFill>
          <p:spPr>
            <a:xfrm>
              <a:off x="4299921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7" name="Shape 807"/>
            <p:cNvPicPr preferRelativeResize="0"/>
            <p:nvPr/>
          </p:nvPicPr>
          <p:blipFill rotWithShape="1">
            <a:blip r:embed="rId6">
              <a:alphaModFix/>
            </a:blip>
            <a:srcRect b="33037" l="22048" r="66680" t="55553"/>
            <a:stretch/>
          </p:blipFill>
          <p:spPr>
            <a:xfrm>
              <a:off x="2658590" y="3713080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08" name="Shape 808"/>
            <p:cNvPicPr preferRelativeResize="0"/>
            <p:nvPr/>
          </p:nvPicPr>
          <p:blipFill rotWithShape="1">
            <a:blip r:embed="rId6">
              <a:alphaModFix/>
            </a:blip>
            <a:srcRect b="22056" l="55447" r="33280" t="66534"/>
            <a:stretch/>
          </p:blipFill>
          <p:spPr>
            <a:xfrm>
              <a:off x="3513885" y="3715292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809" name="Shape 809"/>
            <p:cNvSpPr/>
            <p:nvPr/>
          </p:nvSpPr>
          <p:spPr>
            <a:xfrm>
              <a:off x="3456501" y="2632511"/>
              <a:ext cx="754128" cy="726473"/>
            </a:xfrm>
            <a:prstGeom prst="rect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 txBox="1"/>
            <p:nvPr/>
          </p:nvSpPr>
          <p:spPr>
            <a:xfrm>
              <a:off x="1848798" y="330806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분쟁의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>
              <a:off x="2661136" y="3298723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>
              <a:off x="3477103" y="3335232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치료의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1837073" y="442152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정찰병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>
              <a:off x="4268017" y="331101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연합의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>
              <a:off x="2653152" y="441027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약탈의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>
              <a:off x="3476132" y="4437628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지원의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I</a:t>
              </a:r>
            </a:p>
          </p:txBody>
        </p:sp>
        <p:pic>
          <p:nvPicPr>
            <p:cNvPr id="817" name="Shape 817"/>
            <p:cNvPicPr preferRelativeResize="0"/>
            <p:nvPr/>
          </p:nvPicPr>
          <p:blipFill rotWithShape="1">
            <a:blip r:embed="rId5">
              <a:alphaModFix/>
            </a:blip>
            <a:srcRect b="-387" l="33384" r="55482" t="89390"/>
            <a:stretch/>
          </p:blipFill>
          <p:spPr>
            <a:xfrm>
              <a:off x="4315023" y="3728000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818" name="Shape 818"/>
            <p:cNvGrpSpPr/>
            <p:nvPr/>
          </p:nvGrpSpPr>
          <p:grpSpPr>
            <a:xfrm>
              <a:off x="1833558" y="5982446"/>
              <a:ext cx="3247539" cy="407987"/>
              <a:chOff x="2343466" y="6170196"/>
              <a:chExt cx="3554824" cy="407987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Shape 821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823" name="Shape 823"/>
            <p:cNvSpPr/>
            <p:nvPr/>
          </p:nvSpPr>
          <p:spPr>
            <a:xfrm>
              <a:off x="2327933" y="6029792"/>
              <a:ext cx="2364600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1927905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271302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3498153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Shape 827"/>
            <p:cNvSpPr/>
            <p:nvPr/>
          </p:nvSpPr>
          <p:spPr>
            <a:xfrm>
              <a:off x="428327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8" name="Shape 8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697" y="1586045"/>
              <a:ext cx="657224" cy="73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Shape 8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76059" y="1608916"/>
              <a:ext cx="714374" cy="69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Shape 8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4426" y="1639650"/>
              <a:ext cx="742949" cy="666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Shape 8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77183" y="1608916"/>
              <a:ext cx="695325" cy="69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Shape 832"/>
            <p:cNvSpPr txBox="1"/>
            <p:nvPr/>
          </p:nvSpPr>
          <p:spPr>
            <a:xfrm>
              <a:off x="1900224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33" name="Shape 833"/>
            <p:cNvSpPr txBox="1"/>
            <p:nvPr/>
          </p:nvSpPr>
          <p:spPr>
            <a:xfrm>
              <a:off x="2712563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34" name="Shape 834"/>
            <p:cNvSpPr txBox="1"/>
            <p:nvPr/>
          </p:nvSpPr>
          <p:spPr>
            <a:xfrm>
              <a:off x="350947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429086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철광산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>
            <a:off x="5081096" y="615843"/>
            <a:ext cx="7034703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화면입니다.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업적과 1:1 매칭이 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업적은 한 종류의 메달을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업적을 완료할 때마다, 메달의 등급이 높아집니다.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낮은 등급의 메달은 표시하지 않고, 항상 높은 등급의 메달만 표시합니다.</a:t>
            </a:r>
            <a:b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채석장 발전 업적을 완료하여 채석장 발전 메달이 1-&gt;2로 바뀌었다면</a:t>
            </a:r>
            <a:b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1은 표시하지 않고 2만 표시합니다. )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중인 메달의 등급이 높아진 경우, 높은 등급의 메달이 자동으로 장착 상태가 됩니다.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4299112" y="44034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용맹의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Shape 84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846" name="Shape 84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847" name="Shape 84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853" name="Shape 8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4" name="Shape 85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855" name="Shape 85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Shape 85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57" name="Shape 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861" name="Shape 861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862" name="Shape 862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866" name="Shape 866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868" name="Shape 868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869" name="Shape 869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2" name="Shape 872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3" name="Shape 873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8" name="Shape 878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9" name="Shape 879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0" name="Shape 880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1" name="Shape 881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0" name="Shape 890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1" name="Shape 891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2" name="Shape 892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3" name="Shape 893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4" name="Shape 894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95" name="Shape 895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00" name="Shape 900"/>
          <p:cNvSpPr/>
          <p:nvPr/>
        </p:nvSpPr>
        <p:spPr>
          <a:xfrm>
            <a:off x="3488932" y="4497687"/>
            <a:ext cx="1282825" cy="3526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메달로 설정</a:t>
            </a:r>
          </a:p>
        </p:txBody>
      </p:sp>
      <p:sp>
        <p:nvSpPr>
          <p:cNvPr id="901" name="Shape 901"/>
          <p:cNvSpPr/>
          <p:nvPr/>
        </p:nvSpPr>
        <p:spPr>
          <a:xfrm>
            <a:off x="6186739" y="378706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메달 획득 조건 설명</a:t>
            </a:r>
          </a:p>
        </p:txBody>
      </p:sp>
      <p:cxnSp>
        <p:nvCxnSpPr>
          <p:cNvPr id="902" name="Shape 902"/>
          <p:cNvCxnSpPr>
            <a:stCxn id="901" idx="1"/>
          </p:cNvCxnSpPr>
          <p:nvPr/>
        </p:nvCxnSpPr>
        <p:spPr>
          <a:xfrm rot="10800000">
            <a:off x="5675239" y="4070030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3" name="Shape 903"/>
          <p:cNvSpPr/>
          <p:nvPr/>
        </p:nvSpPr>
        <p:spPr>
          <a:xfrm>
            <a:off x="166878" y="4367742"/>
            <a:ext cx="1650187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대표 메달로 설정 버튼</a:t>
            </a:r>
          </a:p>
        </p:txBody>
      </p:sp>
      <p:cxnSp>
        <p:nvCxnSpPr>
          <p:cNvPr id="904" name="Shape 904"/>
          <p:cNvCxnSpPr>
            <a:stCxn id="903" idx="3"/>
          </p:cNvCxnSpPr>
          <p:nvPr/>
        </p:nvCxnSpPr>
        <p:spPr>
          <a:xfrm>
            <a:off x="1817065" y="4650706"/>
            <a:ext cx="735300" cy="1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5" name="Shape 905"/>
          <p:cNvSpPr/>
          <p:nvPr/>
        </p:nvSpPr>
        <p:spPr>
          <a:xfrm>
            <a:off x="6186739" y="498409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공간 터치 시, popup 닫음</a:t>
            </a:r>
          </a:p>
        </p:txBody>
      </p:sp>
      <p:cxnSp>
        <p:nvCxnSpPr>
          <p:cNvPr id="906" name="Shape 906"/>
          <p:cNvCxnSpPr>
            <a:stCxn id="905" idx="1"/>
          </p:cNvCxnSpPr>
          <p:nvPr/>
        </p:nvCxnSpPr>
        <p:spPr>
          <a:xfrm rot="10800000">
            <a:off x="5675239" y="5267058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07" name="Shape 907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Shape 91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916" name="Shape 91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917" name="Shape 91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23" name="Shape 9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4" name="Shape 92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925" name="Shape 92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Shape 92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27" name="Shape 9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931" name="Shape 931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932" name="Shape 932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Shape 933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Shape 934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936" name="Shape 936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938" name="Shape 938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939" name="Shape 939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941" name="Shape 941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2" name="Shape 952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4" name="Shape 954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5" name="Shape 955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6" name="Shape 956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65" name="Shape 965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969" name="Shape 969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0" name="Shape 970"/>
          <p:cNvSpPr/>
          <p:nvPr/>
        </p:nvSpPr>
        <p:spPr>
          <a:xfrm>
            <a:off x="3488932" y="4497687"/>
            <a:ext cx="1282825" cy="3526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메달로 설정</a:t>
            </a:r>
          </a:p>
        </p:txBody>
      </p:sp>
      <p:sp>
        <p:nvSpPr>
          <p:cNvPr id="971" name="Shape 971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5913171" y="615843"/>
            <a:ext cx="6278830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‘메달로 설정’ 버튼을 누르면 해당 메달이 장착 상태가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동시에 하나만 장착할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메달을 장착하게 되면 기존 메달은 장착 해제가 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2016.03.07 	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2016.06.30 – 메달 버프 내용 추가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사양서 추가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여신관련 정보 임시 삭제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2016.07.19 – 용어 정의 추가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일부 내용 수정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2016.08.01 – 내용 수정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플로우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2016.08.04 – 내용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2016.08.19 – 일부 UI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2016.08.24 – UI 추가 및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V1.7 – 2016.09.07 – UI 삭제 및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V1.8 – 2016.09.08 – 스트링 참조 내용추가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V1.9 – 2016.09.08 – 영주 상세정보 화면 내용 추가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0" name="Shape 98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981" name="Shape 981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982" name="Shape 982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88" name="Shape 98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9" name="Shape 98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990" name="Shape 99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Shape 99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996" name="Shape 996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997" name="Shape 997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Shape 998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001" name="Shape 1001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003" name="Shape 1003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004" name="Shape 1004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006" name="Shape 1006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2" name="Shape 1022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4" name="Shape 1024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0" name="Shape 1030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5" name="Shape 1035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913171" y="615843"/>
            <a:ext cx="6278830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장착 중인 메달은 메달로 설정 버튼이 없습니다.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Shape 1044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1045" name="Shape 1045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1046" name="Shape 1046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051" name="Shape 1051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052" name="Shape 105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3" name="Shape 1053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054" name="Shape 1054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Shape 1055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060" name="Shape 1060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061" name="Shape 1061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065" name="Shape 1065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067" name="Shape 1067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068" name="Shape 1068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Shape 1069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1" name="Shape 1071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2" name="Shape 1072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3" name="Shape 1073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4" name="Shape 1074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6" name="Shape 1076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7" name="Shape 1077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8" name="Shape 1078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1" name="Shape 1081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2" name="Shape 1082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3" name="Shape 1083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4" name="Shape 1084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6" name="Shape 1086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8" name="Shape 1088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0" name="Shape 1090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1" name="Shape 1091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2" name="Shape 1092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3" name="Shape 1093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94" name="Shape 1094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Shape 1095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Shape 1096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Shape 1097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1098" name="Shape 1098"/>
          <p:cNvPicPr preferRelativeResize="0"/>
          <p:nvPr/>
        </p:nvPicPr>
        <p:blipFill rotWithShape="1">
          <a:blip r:embed="rId7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99" name="Shape 1099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5913171" y="615845"/>
            <a:ext cx="6278830" cy="1049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상태는 업적 퀘스트를 완료하지 못해 메달을 획득 못한 상태입니다.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메달로 설정하는 버튼이 존재하지 않으며, 메달 아이콘이 어두운 색으로 표시됩니다.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/>
        </p:nvSpPr>
        <p:spPr>
          <a:xfrm>
            <a:off x="178918" y="229106"/>
            <a:ext cx="189026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(활성화 완료 팝업)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8" name="Shape 1108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1109" name="Shape 1109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1110" name="Shape 1110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116" name="Shape 11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7" name="Shape 1117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118" name="Shape 1118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Shape 1119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20" name="Shape 1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Shape 1122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Shape 1123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124" name="Shape 1124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125" name="Shape 1125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129" name="Shape 1129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Shape 1130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131" name="Shape 1131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132" name="Shape 1132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0" name="Shape 1140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1" name="Shape 1141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3" name="Shape 1143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5" name="Shape 1145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6" name="Shape 1146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7" name="Shape 1147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8" name="Shape 1148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0" name="Shape 1150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1" name="Shape 1151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2" name="Shape 1152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3" name="Shape 1153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4" name="Shape 1154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5" name="Shape 1155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6" name="Shape 1156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7" name="Shape 1157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58" name="Shape 1158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2428065" y="2599358"/>
            <a:ext cx="3351600" cy="1136305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Shape 1160"/>
          <p:cNvSpPr txBox="1"/>
          <p:nvPr/>
        </p:nvSpPr>
        <p:spPr>
          <a:xfrm>
            <a:off x="2606865" y="2706640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OOO 메달이 장착 되었습니다!</a:t>
            </a:r>
          </a:p>
        </p:txBody>
      </p:sp>
      <p:cxnSp>
        <p:nvCxnSpPr>
          <p:cNvPr id="1161" name="Shape 1161"/>
          <p:cNvCxnSpPr/>
          <p:nvPr/>
        </p:nvCxnSpPr>
        <p:spPr>
          <a:xfrm>
            <a:off x="2837841" y="2987715"/>
            <a:ext cx="24946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62" name="Shape 1162"/>
          <p:cNvSpPr txBox="1"/>
          <p:nvPr/>
        </p:nvSpPr>
        <p:spPr>
          <a:xfrm>
            <a:off x="2615850" y="3096342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 +5 %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2632847" y="3368991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 공격력 증가 +3 %</a:t>
            </a:r>
          </a:p>
        </p:txBody>
      </p:sp>
      <p:sp>
        <p:nvSpPr>
          <p:cNvPr id="1164" name="Shape 1164"/>
          <p:cNvSpPr/>
          <p:nvPr/>
        </p:nvSpPr>
        <p:spPr>
          <a:xfrm>
            <a:off x="6186739" y="253769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활성화된 메달 이름 출력</a:t>
            </a:r>
          </a:p>
        </p:txBody>
      </p:sp>
      <p:cxnSp>
        <p:nvCxnSpPr>
          <p:cNvPr id="1165" name="Shape 1165"/>
          <p:cNvCxnSpPr>
            <a:stCxn id="1164" idx="1"/>
          </p:cNvCxnSpPr>
          <p:nvPr/>
        </p:nvCxnSpPr>
        <p:spPr>
          <a:xfrm rot="10800000">
            <a:off x="5675239" y="2820658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66" name="Shape 1166"/>
          <p:cNvSpPr/>
          <p:nvPr/>
        </p:nvSpPr>
        <p:spPr>
          <a:xfrm>
            <a:off x="6186739" y="3236788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활성화된 메달의 효과 출력</a:t>
            </a:r>
          </a:p>
        </p:txBody>
      </p:sp>
      <p:cxnSp>
        <p:nvCxnSpPr>
          <p:cNvPr id="1167" name="Shape 1167"/>
          <p:cNvCxnSpPr>
            <a:stCxn id="1166" idx="1"/>
          </p:cNvCxnSpPr>
          <p:nvPr/>
        </p:nvCxnSpPr>
        <p:spPr>
          <a:xfrm rot="10800000">
            <a:off x="5675239" y="3519752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3093" y="298764"/>
            <a:ext cx="3278728" cy="57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sp>
        <p:nvSpPr>
          <p:cNvPr id="1174" name="Shape 1174"/>
          <p:cNvSpPr/>
          <p:nvPr/>
        </p:nvSpPr>
        <p:spPr>
          <a:xfrm>
            <a:off x="109131" y="1327645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달성 시, 티커로 표시</a:t>
            </a: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632" y="298764"/>
            <a:ext cx="3275418" cy="5789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6" name="Shape 1176"/>
          <p:cNvCxnSpPr>
            <a:stCxn id="1174" idx="3"/>
          </p:cNvCxnSpPr>
          <p:nvPr/>
        </p:nvCxnSpPr>
        <p:spPr>
          <a:xfrm flipH="1" rot="10800000">
            <a:off x="2239587" y="632609"/>
            <a:ext cx="2214600" cy="97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7" name="Shape 1177"/>
          <p:cNvSpPr/>
          <p:nvPr/>
        </p:nvSpPr>
        <p:spPr>
          <a:xfrm>
            <a:off x="4799512" y="632512"/>
            <a:ext cx="111019" cy="111019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  <p:sp>
        <p:nvSpPr>
          <p:cNvPr id="1178" name="Shape 1178"/>
          <p:cNvSpPr/>
          <p:nvPr/>
        </p:nvSpPr>
        <p:spPr>
          <a:xfrm>
            <a:off x="8186410" y="5516150"/>
            <a:ext cx="163839" cy="163839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  <p:cxnSp>
        <p:nvCxnSpPr>
          <p:cNvPr id="1179" name="Shape 1179"/>
          <p:cNvCxnSpPr>
            <a:stCxn id="1174" idx="3"/>
          </p:cNvCxnSpPr>
          <p:nvPr/>
        </p:nvCxnSpPr>
        <p:spPr>
          <a:xfrm>
            <a:off x="2239587" y="1610609"/>
            <a:ext cx="5742300" cy="406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 txBox="1"/>
          <p:nvPr/>
        </p:nvSpPr>
        <p:spPr>
          <a:xfrm>
            <a:off x="178918" y="229106"/>
            <a:ext cx="10775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표시</a:t>
            </a: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18" y="685800"/>
            <a:ext cx="3236767" cy="575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 txBox="1"/>
          <p:nvPr/>
        </p:nvSpPr>
        <p:spPr>
          <a:xfrm>
            <a:off x="3524323" y="685800"/>
            <a:ext cx="7321728" cy="42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상세정보 화면입니다. ( String_Achivement 참조 )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3524323" y="4675480"/>
            <a:ext cx="3709389" cy="42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영주가 현재 장착 중인 메달을 표시합니다.</a:t>
            </a:r>
          </a:p>
        </p:txBody>
      </p:sp>
      <p:cxnSp>
        <p:nvCxnSpPr>
          <p:cNvPr id="1188" name="Shape 1188"/>
          <p:cNvCxnSpPr>
            <a:stCxn id="1187" idx="1"/>
          </p:cNvCxnSpPr>
          <p:nvPr/>
        </p:nvCxnSpPr>
        <p:spPr>
          <a:xfrm rot="10800000">
            <a:off x="597523" y="2918368"/>
            <a:ext cx="2926800" cy="197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9" name="Shape 1189"/>
          <p:cNvSpPr txBox="1"/>
          <p:nvPr/>
        </p:nvSpPr>
        <p:spPr>
          <a:xfrm>
            <a:off x="3524321" y="1933283"/>
            <a:ext cx="2478125" cy="771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화면으로 이동합니다.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: 1번</a:t>
            </a:r>
          </a:p>
        </p:txBody>
      </p:sp>
      <p:cxnSp>
        <p:nvCxnSpPr>
          <p:cNvPr id="1190" name="Shape 1190"/>
          <p:cNvCxnSpPr>
            <a:stCxn id="1189" idx="1"/>
          </p:cNvCxnSpPr>
          <p:nvPr/>
        </p:nvCxnSpPr>
        <p:spPr>
          <a:xfrm flipH="1">
            <a:off x="2987621" y="2318812"/>
            <a:ext cx="536700" cy="21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1" name="Shape 1191"/>
          <p:cNvSpPr txBox="1"/>
          <p:nvPr/>
        </p:nvSpPr>
        <p:spPr>
          <a:xfrm>
            <a:off x="3524321" y="3526194"/>
            <a:ext cx="3799928" cy="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장착한 메달의 이름과 효과가 표시됩니다. 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 : 2번 ~ 88번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: 89번 ~ 98번 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2" name="Shape 1192"/>
          <p:cNvCxnSpPr>
            <a:stCxn id="1191" idx="1"/>
          </p:cNvCxnSpPr>
          <p:nvPr/>
        </p:nvCxnSpPr>
        <p:spPr>
          <a:xfrm rot="10800000">
            <a:off x="1837721" y="2851844"/>
            <a:ext cx="1686600" cy="1119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graphicFrame>
        <p:nvGraphicFramePr>
          <p:cNvPr id="100" name="Shape 100"/>
          <p:cNvGraphicFramePr/>
          <p:nvPr/>
        </p:nvGraphicFramePr>
        <p:xfrm>
          <a:off x="689452" y="7683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{6D77EC44-F785-4A94-8006-769FA0F71B8F}</a:tableStyleId>
              </a:tblPr>
              <a:tblGrid>
                <a:gridCol w="1584725"/>
                <a:gridCol w="7574675"/>
              </a:tblGrid>
              <a:tr h="40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업적 카테고리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업적은 여러가지의 카테고리로 나누어져 있으며, 각 업적 카테고리는 단계별로 퀘스트가 존재합니다.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단계별 퀘스트 완료보상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카테고리 별로 존재하는 단계별 퀘스트를 완료했을 때 받을 수 있는 보상을 말합니다.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각 업적 카테고리에는 단계별로 퀘스트가 존재하며, 단계별 퀘스트를 완료할 때마다 정해진 보상을 획득합니다.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메달의 획득과 활성화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메달은 단계별 퀘스트 완료 보상을 획득이 가능하며, 유저는 획득한 메달에 한해서 메달을 활성화 시킬 수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메달의 활성화 효과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메달을 활성화하게 되면, 메달이 가지고 있는 버프 효과가 적용되며 </a:t>
                      </a:r>
                      <a:b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활성화 중인 메달을 다른 영주가 확인할 수도 있습니다. 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641825" y="550418"/>
            <a:ext cx="11550174" cy="5977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퀘스트는 누적 자원 채집, 누적 병사 치료 등의 업적 카테고리로 나뉘어져 있는 단계별 퀘스트입니다.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카테고리마다 단계별 퀘스트가 구성되어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단계별 퀘스트를 완료하면 유저 액션을 통해 보상을 획득할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획득하게 되면 다음 단계의 퀘스트가 자동으로 진행됩니다.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업적 카테고리에 구성되어 있는 단계별 퀘스트를 모두 완료하게 되면 해당 업적 카테고리는 완료 상태가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여러 종류가 존재하며, 각 업적 카테고리마다 한 종류의 메달을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종류별로 서로 다른 버프 효과를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등급별로 나뉘어져 있으며 높은 등급의 메달일수록 더 좋은 버프 효과를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카테고리의 첫 번째 단계의 퀘스트를 완료하면 해당 업적 카테고리가 가지고 있는 가장 낮은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단계의 퀘스트를 완료하면 더 좋은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메달에 한해서 유저 액션을 통해 메달을 활성화 시킬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메달은 메달UI 및 영주 정보에서 확인이 가능하며, 다른 유저가 자신이 활성화시킨 메달의 정보를 영주 상세정보 화면에서 확인할 수도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메달의 버프 효과만 적용됩니다.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동시에 하나의 메달만 활성화 상태로 유지할 수 있습니다.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641825" y="550418"/>
            <a:ext cx="11550174" cy="630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진행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에서 진행 중인 각 업적 카테고리의 단계별 퀘스트에 대한 진행도와 완료 보상을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단계별 퀘스트는 달성 조건을 만족하기 전까지 보상 획득이 불가능한 상태로 대기합니다.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달성 조건을 만족하면 해당 퀘스트는 보상 수령이 가능한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 수령이 가능한 상태의 퀘스트는 유저 액션을 통해 보상을 수령할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수령하게 되면 자동으로 다음 단계의 퀘스트가 진행됩니다.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수령하지 않으면 다음 단계가 진행되지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수령했을 때, 마지막 단계의 퀘스트였다면 해당 업적 카테고리는 완료 상태가 됩니다.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상태의 업적 카테고리는 UI에서 표시되지 않습니다.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보상 종류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카테고리에 구성되어 있는 단계별 퀘스트마다 보상품이 존재합니다.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퀘스트의 보상품은 아래와 같이 구분되어 있습니다.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즉시 적용 보상 : 크라운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즉시 사용 보상 : 메달 획득 아이템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보상의 경우 바로 유저의 재화에 추가됩니다.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사용 보상의 경우 획득했을 때 바로 사용되어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41825" y="550418"/>
            <a:ext cx="10753005" cy="630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획득과 활성화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에서 탭 버튼을 통해 메달 UI 에서 메달의 획득 여부와 활성화 상태를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획득하지 않은 메달은 미획득 상태로 대기합니다.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각 업적 카테고리의 첫번째 단계 퀘스트를 완료하여 보상을 수령하면 해당 업적 카테고리가 가지고 있는 메달이 획득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두번째 단계 퀘스트부터 완료 보상으로 기존 메달보다 높은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메달보다 높은 등급의 메달을 획득한 경우, 기존 등급의 메달은 UI 에서 사라지고 높은 등급의 메달만 UI에 표시됩니다.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상태인 메달은 유저 액션을 통해 활성화시킬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메달의 버프 효과만 받을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동시에 하나의 메달만 활성화가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활성화 중인 메달과 다른 메달을 활성화 할 경우, 기존 활성화 중인 메달은 획득 상태로 돌아갑니다.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종류의 메달에 한해서, 활성화 중인 메달보다 높은 등급의 메달을 획득한 경우.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자동으로 높은 등급의 메달이 활성화 상태가 됩니다. 기존 활성화 중이었던 낮은 등급의 메달은 UI에 표시되지 않습니다.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2성 파괴자 메달이 활성화 상태인 경우, 3성 파괴자 메달을 획득하게 되면 3성 파괴자 메달이 자동으로 활성화 상태가 됩니다.</a:t>
            </a:r>
            <a:b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기존 2성 파괴자 메달은 UI에 표시되지 않으며 활성화 상태가 적용되지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중인 메달은 영주 정보에서 확인할 수 있으며 다른 영주가 “영주 정보 보기“를 통해 확인할 수도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graphicFrame>
        <p:nvGraphicFramePr>
          <p:cNvPr id="124" name="Shape 124"/>
          <p:cNvGraphicFramePr/>
          <p:nvPr/>
        </p:nvGraphicFramePr>
        <p:xfrm>
          <a:off x="965108" y="998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{6D77EC44-F785-4A94-8006-769FA0F71B8F}</a:tableStyleId>
              </a:tblPr>
              <a:tblGrid>
                <a:gridCol w="1724975"/>
                <a:gridCol w="986225"/>
                <a:gridCol w="986225"/>
              </a:tblGrid>
              <a:tr h="196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분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U.I 노출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리스트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목표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단계별 퀘스트 진행 상황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단계별 퀘스트 보상 수령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카테고리 완료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보상품 목록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‘New’ 티커 체크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리스트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획득 상태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효과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활성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‘New’ 티커 체크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5" name="Shape 125"/>
          <p:cNvSpPr txBox="1"/>
          <p:nvPr/>
        </p:nvSpPr>
        <p:spPr>
          <a:xfrm>
            <a:off x="641825" y="550420"/>
            <a:ext cx="4491489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 참고 목록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789282" y="998292"/>
            <a:ext cx="7402717" cy="2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업적의 종류와 달성 조건, 보상에 대한 정보는 </a:t>
            </a:r>
            <a:r>
              <a:rPr b="1" i="0" lang="ko-KR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Quest DATA의 Quest Achievement</a:t>
            </a: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를 참고합니다.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메달의 종류와, 효과에 관한 정보는 데이터 테이블에 명시된 정보를 참고합니다.</a:t>
            </a:r>
          </a:p>
        </p:txBody>
      </p:sp>
      <p:graphicFrame>
        <p:nvGraphicFramePr>
          <p:cNvPr id="127" name="Shape 127"/>
          <p:cNvGraphicFramePr/>
          <p:nvPr/>
        </p:nvGraphicFramePr>
        <p:xfrm>
          <a:off x="957562" y="47016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{1B225E48-7822-4B4F-A9DA-98157669725C}</a:tableStyleId>
              </a:tblPr>
              <a:tblGrid>
                <a:gridCol w="1828800"/>
                <a:gridCol w="1130300"/>
                <a:gridCol w="1358900"/>
                <a:gridCol w="1473200"/>
                <a:gridCol w="1371600"/>
                <a:gridCol w="18669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MedalList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MedalRank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MedalBuffAttack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MedalBuffDefense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MedalBuffFarming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MedalPurpose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 목록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 등급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메달효과1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메달효과2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메달효과3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획득 조건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28" name="Shape 128"/>
          <p:cNvSpPr txBox="1"/>
          <p:nvPr/>
        </p:nvSpPr>
        <p:spPr>
          <a:xfrm>
            <a:off x="641825" y="4225564"/>
            <a:ext cx="4491489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데이터 테이블 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화면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272706" y="516045"/>
            <a:ext cx="161041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660902"/>
            <a:ext cx="3247276" cy="57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3693808" y="5656573"/>
            <a:ext cx="260221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화면 진입 버튼입니다.</a:t>
            </a:r>
          </a:p>
        </p:txBody>
      </p:sp>
      <p:cxnSp>
        <p:nvCxnSpPr>
          <p:cNvPr id="137" name="Shape 137"/>
          <p:cNvCxnSpPr>
            <a:stCxn id="136" idx="1"/>
          </p:cNvCxnSpPr>
          <p:nvPr/>
        </p:nvCxnSpPr>
        <p:spPr>
          <a:xfrm flipH="1">
            <a:off x="2145808" y="5811403"/>
            <a:ext cx="1548000" cy="22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143" name="Shape 143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Shape 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Shape 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sp>
        <p:nvSpPr>
          <p:cNvPr id="154" name="Shape 15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– String 참고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72706" y="516045"/>
            <a:ext cx="324727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6" name="Shape 156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157" name="Shape 15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167" name="Shape 16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177" name="Shape 17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86" name="Shape 186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187" name="Shape 18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294445" y="636858"/>
            <a:ext cx="4897554" cy="748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업적/메달의 String 은 String_Achivement 를 참조합니다.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024635" y="657608"/>
            <a:ext cx="98193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 번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024633" y="110027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0번 ( 업적 ), 1번 ( 메달 )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024632" y="178900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024632" y="2168867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113번 ~ 127번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024632" y="5462226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131번</a:t>
            </a:r>
          </a:p>
        </p:txBody>
      </p:sp>
      <p:cxnSp>
        <p:nvCxnSpPr>
          <p:cNvPr id="203" name="Shape 203"/>
          <p:cNvCxnSpPr>
            <a:stCxn id="198" idx="1"/>
          </p:cNvCxnSpPr>
          <p:nvPr/>
        </p:nvCxnSpPr>
        <p:spPr>
          <a:xfrm flipH="1">
            <a:off x="2494035" y="847538"/>
            <a:ext cx="153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4" name="Shape 204"/>
          <p:cNvCxnSpPr>
            <a:stCxn id="199" idx="1"/>
            <a:endCxn id="148" idx="3"/>
          </p:cNvCxnSpPr>
          <p:nvPr/>
        </p:nvCxnSpPr>
        <p:spPr>
          <a:xfrm flipH="1">
            <a:off x="3411133" y="1290208"/>
            <a:ext cx="6135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5" name="Shape 205"/>
          <p:cNvCxnSpPr>
            <a:stCxn id="200" idx="1"/>
            <a:endCxn id="160" idx="3"/>
          </p:cNvCxnSpPr>
          <p:nvPr/>
        </p:nvCxnSpPr>
        <p:spPr>
          <a:xfrm rot="10800000">
            <a:off x="2248632" y="1909938"/>
            <a:ext cx="1776000" cy="6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6" name="Shape 206"/>
          <p:cNvCxnSpPr>
            <a:stCxn id="201" idx="1"/>
            <a:endCxn id="158" idx="3"/>
          </p:cNvCxnSpPr>
          <p:nvPr/>
        </p:nvCxnSpPr>
        <p:spPr>
          <a:xfrm rot="10800000">
            <a:off x="2386632" y="2220797"/>
            <a:ext cx="1638000" cy="13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7" name="Shape 207"/>
          <p:cNvCxnSpPr>
            <a:stCxn id="202" idx="1"/>
            <a:endCxn id="190" idx="3"/>
          </p:cNvCxnSpPr>
          <p:nvPr/>
        </p:nvCxnSpPr>
        <p:spPr>
          <a:xfrm flipH="1">
            <a:off x="3320532" y="5652156"/>
            <a:ext cx="704100" cy="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8" name="Shape 208"/>
          <p:cNvSpPr txBox="1"/>
          <p:nvPr/>
        </p:nvSpPr>
        <p:spPr>
          <a:xfrm>
            <a:off x="4024632" y="5759316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133번 </a:t>
            </a:r>
          </a:p>
        </p:txBody>
      </p:sp>
      <p:cxnSp>
        <p:nvCxnSpPr>
          <p:cNvPr id="209" name="Shape 209"/>
          <p:cNvCxnSpPr>
            <a:stCxn id="208" idx="1"/>
          </p:cNvCxnSpPr>
          <p:nvPr/>
        </p:nvCxnSpPr>
        <p:spPr>
          <a:xfrm flipH="1">
            <a:off x="2910432" y="5949246"/>
            <a:ext cx="1114200" cy="11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